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8" r:id="rId2"/>
    <p:sldId id="260" r:id="rId3"/>
    <p:sldId id="261" r:id="rId4"/>
    <p:sldId id="262" r:id="rId5"/>
    <p:sldId id="267" r:id="rId6"/>
    <p:sldId id="263" r:id="rId7"/>
    <p:sldId id="264" r:id="rId8"/>
    <p:sldId id="265" r:id="rId9"/>
    <p:sldId id="269" r:id="rId10"/>
    <p:sldId id="266" r:id="rId11"/>
    <p:sldId id="275" r:id="rId12"/>
    <p:sldId id="276" r:id="rId13"/>
    <p:sldId id="282" r:id="rId14"/>
    <p:sldId id="281" r:id="rId15"/>
    <p:sldId id="277" r:id="rId16"/>
    <p:sldId id="278" r:id="rId17"/>
    <p:sldId id="279" r:id="rId18"/>
    <p:sldId id="28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557"/>
    <a:srgbClr val="20094F"/>
    <a:srgbClr val="003366"/>
    <a:srgbClr val="800080"/>
    <a:srgbClr val="660066"/>
    <a:srgbClr val="FF5757"/>
    <a:srgbClr val="B4DE86"/>
    <a:srgbClr val="57D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81FB1C-2B7C-4A88-A591-49DE38514F4F}" v="19" dt="2023-04-20T07:13:22.7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F0426E-ED53-41F3-8554-199A21A50DE7}"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B67C74-9BB0-40D7-A3EA-E9E8EB1C9D80}" type="slidenum">
              <a:rPr lang="en-IN" smtClean="0"/>
              <a:t>‹#›</a:t>
            </a:fld>
            <a:endParaRPr lang="en-IN"/>
          </a:p>
        </p:txBody>
      </p:sp>
    </p:spTree>
    <p:extLst>
      <p:ext uri="{BB962C8B-B14F-4D97-AF65-F5344CB8AC3E}">
        <p14:creationId xmlns:p14="http://schemas.microsoft.com/office/powerpoint/2010/main" val="2940490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F0426E-ED53-41F3-8554-199A21A50DE7}"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B67C74-9BB0-40D7-A3EA-E9E8EB1C9D80}" type="slidenum">
              <a:rPr lang="en-IN" smtClean="0"/>
              <a:t>‹#›</a:t>
            </a:fld>
            <a:endParaRPr lang="en-IN"/>
          </a:p>
        </p:txBody>
      </p:sp>
    </p:spTree>
    <p:extLst>
      <p:ext uri="{BB962C8B-B14F-4D97-AF65-F5344CB8AC3E}">
        <p14:creationId xmlns:p14="http://schemas.microsoft.com/office/powerpoint/2010/main" val="580141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F0426E-ED53-41F3-8554-199A21A50DE7}"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B67C74-9BB0-40D7-A3EA-E9E8EB1C9D80}"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31968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F0426E-ED53-41F3-8554-199A21A50DE7}"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B67C74-9BB0-40D7-A3EA-E9E8EB1C9D80}" type="slidenum">
              <a:rPr lang="en-IN" smtClean="0"/>
              <a:t>‹#›</a:t>
            </a:fld>
            <a:endParaRPr lang="en-IN"/>
          </a:p>
        </p:txBody>
      </p:sp>
    </p:spTree>
    <p:extLst>
      <p:ext uri="{BB962C8B-B14F-4D97-AF65-F5344CB8AC3E}">
        <p14:creationId xmlns:p14="http://schemas.microsoft.com/office/powerpoint/2010/main" val="6022910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F0426E-ED53-41F3-8554-199A21A50DE7}"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B67C74-9BB0-40D7-A3EA-E9E8EB1C9D80}"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96184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F0426E-ED53-41F3-8554-199A21A50DE7}"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B67C74-9BB0-40D7-A3EA-E9E8EB1C9D80}" type="slidenum">
              <a:rPr lang="en-IN" smtClean="0"/>
              <a:t>‹#›</a:t>
            </a:fld>
            <a:endParaRPr lang="en-IN"/>
          </a:p>
        </p:txBody>
      </p:sp>
    </p:spTree>
    <p:extLst>
      <p:ext uri="{BB962C8B-B14F-4D97-AF65-F5344CB8AC3E}">
        <p14:creationId xmlns:p14="http://schemas.microsoft.com/office/powerpoint/2010/main" val="1674993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F0426E-ED53-41F3-8554-199A21A50DE7}"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B67C74-9BB0-40D7-A3EA-E9E8EB1C9D80}" type="slidenum">
              <a:rPr lang="en-IN" smtClean="0"/>
              <a:t>‹#›</a:t>
            </a:fld>
            <a:endParaRPr lang="en-IN"/>
          </a:p>
        </p:txBody>
      </p:sp>
    </p:spTree>
    <p:extLst>
      <p:ext uri="{BB962C8B-B14F-4D97-AF65-F5344CB8AC3E}">
        <p14:creationId xmlns:p14="http://schemas.microsoft.com/office/powerpoint/2010/main" val="2396256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F0426E-ED53-41F3-8554-199A21A50DE7}"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B67C74-9BB0-40D7-A3EA-E9E8EB1C9D80}" type="slidenum">
              <a:rPr lang="en-IN" smtClean="0"/>
              <a:t>‹#›</a:t>
            </a:fld>
            <a:endParaRPr lang="en-IN"/>
          </a:p>
        </p:txBody>
      </p:sp>
    </p:spTree>
    <p:extLst>
      <p:ext uri="{BB962C8B-B14F-4D97-AF65-F5344CB8AC3E}">
        <p14:creationId xmlns:p14="http://schemas.microsoft.com/office/powerpoint/2010/main" val="3760447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F0426E-ED53-41F3-8554-199A21A50DE7}"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B67C74-9BB0-40D7-A3EA-E9E8EB1C9D80}" type="slidenum">
              <a:rPr lang="en-IN" smtClean="0"/>
              <a:t>‹#›</a:t>
            </a:fld>
            <a:endParaRPr lang="en-IN"/>
          </a:p>
        </p:txBody>
      </p:sp>
    </p:spTree>
    <p:extLst>
      <p:ext uri="{BB962C8B-B14F-4D97-AF65-F5344CB8AC3E}">
        <p14:creationId xmlns:p14="http://schemas.microsoft.com/office/powerpoint/2010/main" val="1180407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F0426E-ED53-41F3-8554-199A21A50DE7}" type="datetimeFigureOut">
              <a:rPr lang="en-IN" smtClean="0"/>
              <a:t>20-04-2023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B67C74-9BB0-40D7-A3EA-E9E8EB1C9D80}" type="slidenum">
              <a:rPr lang="en-IN" smtClean="0"/>
              <a:t>‹#›</a:t>
            </a:fld>
            <a:endParaRPr lang="en-IN"/>
          </a:p>
        </p:txBody>
      </p:sp>
    </p:spTree>
    <p:extLst>
      <p:ext uri="{BB962C8B-B14F-4D97-AF65-F5344CB8AC3E}">
        <p14:creationId xmlns:p14="http://schemas.microsoft.com/office/powerpoint/2010/main" val="1008914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F0426E-ED53-41F3-8554-199A21A50DE7}" type="datetimeFigureOut">
              <a:rPr lang="en-IN" smtClean="0"/>
              <a:t>20-04-2023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AB67C74-9BB0-40D7-A3EA-E9E8EB1C9D80}" type="slidenum">
              <a:rPr lang="en-IN" smtClean="0"/>
              <a:t>‹#›</a:t>
            </a:fld>
            <a:endParaRPr lang="en-IN"/>
          </a:p>
        </p:txBody>
      </p:sp>
    </p:spTree>
    <p:extLst>
      <p:ext uri="{BB962C8B-B14F-4D97-AF65-F5344CB8AC3E}">
        <p14:creationId xmlns:p14="http://schemas.microsoft.com/office/powerpoint/2010/main" val="1352264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F0426E-ED53-41F3-8554-199A21A50DE7}" type="datetimeFigureOut">
              <a:rPr lang="en-IN" smtClean="0"/>
              <a:t>20-04-2023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AB67C74-9BB0-40D7-A3EA-E9E8EB1C9D80}" type="slidenum">
              <a:rPr lang="en-IN" smtClean="0"/>
              <a:t>‹#›</a:t>
            </a:fld>
            <a:endParaRPr lang="en-IN"/>
          </a:p>
        </p:txBody>
      </p:sp>
    </p:spTree>
    <p:extLst>
      <p:ext uri="{BB962C8B-B14F-4D97-AF65-F5344CB8AC3E}">
        <p14:creationId xmlns:p14="http://schemas.microsoft.com/office/powerpoint/2010/main" val="1817138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F0426E-ED53-41F3-8554-199A21A50DE7}" type="datetimeFigureOut">
              <a:rPr lang="en-IN" smtClean="0"/>
              <a:t>20-04-2023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AB67C74-9BB0-40D7-A3EA-E9E8EB1C9D80}" type="slidenum">
              <a:rPr lang="en-IN" smtClean="0"/>
              <a:t>‹#›</a:t>
            </a:fld>
            <a:endParaRPr lang="en-IN"/>
          </a:p>
        </p:txBody>
      </p:sp>
    </p:spTree>
    <p:extLst>
      <p:ext uri="{BB962C8B-B14F-4D97-AF65-F5344CB8AC3E}">
        <p14:creationId xmlns:p14="http://schemas.microsoft.com/office/powerpoint/2010/main" val="276538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0426E-ED53-41F3-8554-199A21A50DE7}" type="datetimeFigureOut">
              <a:rPr lang="en-IN" smtClean="0"/>
              <a:t>20-04-2023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AB67C74-9BB0-40D7-A3EA-E9E8EB1C9D80}" type="slidenum">
              <a:rPr lang="en-IN" smtClean="0"/>
              <a:t>‹#›</a:t>
            </a:fld>
            <a:endParaRPr lang="en-IN"/>
          </a:p>
        </p:txBody>
      </p:sp>
    </p:spTree>
    <p:extLst>
      <p:ext uri="{BB962C8B-B14F-4D97-AF65-F5344CB8AC3E}">
        <p14:creationId xmlns:p14="http://schemas.microsoft.com/office/powerpoint/2010/main" val="900448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F0426E-ED53-41F3-8554-199A21A50DE7}" type="datetimeFigureOut">
              <a:rPr lang="en-IN" smtClean="0"/>
              <a:t>20-04-2023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AB67C74-9BB0-40D7-A3EA-E9E8EB1C9D80}" type="slidenum">
              <a:rPr lang="en-IN" smtClean="0"/>
              <a:t>‹#›</a:t>
            </a:fld>
            <a:endParaRPr lang="en-IN"/>
          </a:p>
        </p:txBody>
      </p:sp>
    </p:spTree>
    <p:extLst>
      <p:ext uri="{BB962C8B-B14F-4D97-AF65-F5344CB8AC3E}">
        <p14:creationId xmlns:p14="http://schemas.microsoft.com/office/powerpoint/2010/main" val="3677920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F0426E-ED53-41F3-8554-199A21A50DE7}" type="datetimeFigureOut">
              <a:rPr lang="en-IN" smtClean="0"/>
              <a:t>20-04-2023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AB67C74-9BB0-40D7-A3EA-E9E8EB1C9D80}" type="slidenum">
              <a:rPr lang="en-IN" smtClean="0"/>
              <a:t>‹#›</a:t>
            </a:fld>
            <a:endParaRPr lang="en-IN"/>
          </a:p>
        </p:txBody>
      </p:sp>
    </p:spTree>
    <p:extLst>
      <p:ext uri="{BB962C8B-B14F-4D97-AF65-F5344CB8AC3E}">
        <p14:creationId xmlns:p14="http://schemas.microsoft.com/office/powerpoint/2010/main" val="1104814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8F0426E-ED53-41F3-8554-199A21A50DE7}" type="datetimeFigureOut">
              <a:rPr lang="en-IN" smtClean="0"/>
              <a:t>20-04-2023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AB67C74-9BB0-40D7-A3EA-E9E8EB1C9D80}" type="slidenum">
              <a:rPr lang="en-IN" smtClean="0"/>
              <a:t>‹#›</a:t>
            </a:fld>
            <a:endParaRPr lang="en-IN"/>
          </a:p>
        </p:txBody>
      </p:sp>
    </p:spTree>
    <p:extLst>
      <p:ext uri="{BB962C8B-B14F-4D97-AF65-F5344CB8AC3E}">
        <p14:creationId xmlns:p14="http://schemas.microsoft.com/office/powerpoint/2010/main" val="1602062054"/>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IIT Bhopal"/>
          <p:cNvPicPr>
            <a:picLocks noChangeAspect="1" noChangeArrowheads="1"/>
          </p:cNvPicPr>
          <p:nvPr/>
        </p:nvPicPr>
        <p:blipFill rotWithShape="1">
          <a:blip r:embed="rId2">
            <a:extLst>
              <a:ext uri="{28A0092B-C50C-407E-A947-70E740481C1C}">
                <a14:useLocalDpi xmlns:a14="http://schemas.microsoft.com/office/drawing/2010/main" val="0"/>
              </a:ext>
            </a:extLst>
          </a:blip>
          <a:srcRect r="18666"/>
          <a:stretch/>
        </p:blipFill>
        <p:spPr bwMode="auto">
          <a:xfrm>
            <a:off x="174218" y="3646465"/>
            <a:ext cx="10860864" cy="267070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174218" y="1486423"/>
            <a:ext cx="10558513" cy="1320800"/>
          </a:xfrm>
          <a:ln>
            <a:noFill/>
          </a:ln>
          <a:effectLst>
            <a:outerShdw blurRad="149987" dist="190500" dir="7800000" algn="ctr">
              <a:srgbClr val="000000">
                <a:alpha val="65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5000" b="1" dirty="0">
                <a:solidFill>
                  <a:schemeClr val="tx1"/>
                </a:solidFill>
                <a:latin typeface="Eras Medium ITC" panose="020B0602030504020804" pitchFamily="34" charset="0"/>
              </a:rPr>
              <a:t>MINOR PROJECT PRESENTATION</a:t>
            </a:r>
            <a:endParaRPr lang="en-IN" sz="5000" b="1" dirty="0">
              <a:solidFill>
                <a:schemeClr val="tx1"/>
              </a:solidFill>
              <a:latin typeface="Eras Medium ITC" panose="020B0602030504020804" pitchFamily="34" charset="0"/>
            </a:endParaRPr>
          </a:p>
        </p:txBody>
      </p:sp>
    </p:spTree>
    <p:extLst>
      <p:ext uri="{BB962C8B-B14F-4D97-AF65-F5344CB8AC3E}">
        <p14:creationId xmlns:p14="http://schemas.microsoft.com/office/powerpoint/2010/main" val="366178243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2"/>
          <a:stretch>
            <a:fillRect/>
          </a:stretch>
        </p:blipFill>
        <p:spPr>
          <a:xfrm>
            <a:off x="1353346" y="1329144"/>
            <a:ext cx="9485308" cy="4675699"/>
          </a:xfrm>
          <a:prstGeom prst="rect">
            <a:avLst/>
          </a:prstGeom>
        </p:spPr>
      </p:pic>
      <p:sp>
        <p:nvSpPr>
          <p:cNvPr id="9" name="TextBox 8"/>
          <p:cNvSpPr txBox="1"/>
          <p:nvPr/>
        </p:nvSpPr>
        <p:spPr>
          <a:xfrm>
            <a:off x="175364" y="268576"/>
            <a:ext cx="4008329" cy="630942"/>
          </a:xfrm>
          <a:prstGeom prst="rect">
            <a:avLst/>
          </a:prstGeom>
          <a:noFill/>
        </p:spPr>
        <p:txBody>
          <a:bodyPr wrap="square" rtlCol="0">
            <a:spAutoFit/>
          </a:bodyPr>
          <a:lstStyle/>
          <a:p>
            <a:r>
              <a:rPr lang="en-US" sz="3500" b="1" u="sng" dirty="0">
                <a:latin typeface="Eras Medium ITC" panose="020B0602030504020804" pitchFamily="34" charset="0"/>
              </a:rPr>
              <a:t>FLOW CHART</a:t>
            </a:r>
            <a:endParaRPr lang="en-IN" sz="3500" b="1" u="sng" dirty="0">
              <a:latin typeface="Eras Medium ITC" panose="020B0602030504020804" pitchFamily="34" charset="0"/>
            </a:endParaRPr>
          </a:p>
        </p:txBody>
      </p:sp>
    </p:spTree>
    <p:extLst>
      <p:ext uri="{BB962C8B-B14F-4D97-AF65-F5344CB8AC3E}">
        <p14:creationId xmlns:p14="http://schemas.microsoft.com/office/powerpoint/2010/main" val="2974083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789140" y="488515"/>
            <a:ext cx="10459233" cy="113986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325677" y="275572"/>
            <a:ext cx="5937337" cy="6817251"/>
          </a:xfrm>
          <a:prstGeom prst="rect">
            <a:avLst/>
          </a:prstGeom>
          <a:noFill/>
        </p:spPr>
        <p:txBody>
          <a:bodyPr wrap="square" rtlCol="0">
            <a:spAutoFit/>
          </a:bodyPr>
          <a:lstStyle/>
          <a:p>
            <a:r>
              <a:rPr lang="en-US" sz="2300" b="1" dirty="0">
                <a:solidFill>
                  <a:schemeClr val="bg1"/>
                </a:solidFill>
              </a:rPr>
              <a:t>Advantages of Using Naive Bayes for Cancer Detection</a:t>
            </a:r>
          </a:p>
          <a:p>
            <a:pPr marL="342900" indent="-342900">
              <a:buFont typeface="Arial" panose="020B0604020202020204" pitchFamily="34" charset="0"/>
              <a:buChar char="•"/>
            </a:pPr>
            <a:endParaRPr lang="en-US" sz="2300" b="1" dirty="0">
              <a:solidFill>
                <a:schemeClr val="bg1"/>
              </a:solidFill>
            </a:endParaRPr>
          </a:p>
          <a:p>
            <a:pPr marL="342900" indent="-342900">
              <a:buFont typeface="Arial" panose="020B0604020202020204" pitchFamily="34" charset="0"/>
              <a:buChar char="•"/>
            </a:pPr>
            <a:r>
              <a:rPr lang="en-US" sz="2300" dirty="0">
                <a:solidFill>
                  <a:schemeClr val="bg1"/>
                </a:solidFill>
              </a:rPr>
              <a:t>One of the main advantages of using Naive Bayes for cancer detection is its simplicity. Naive Bayes is easy to understand and implement, making it an ideal choice for healthcare professionals who may not have a background in machine learning.</a:t>
            </a:r>
          </a:p>
          <a:p>
            <a:pPr marL="342900" indent="-342900">
              <a:buFont typeface="Arial" panose="020B0604020202020204" pitchFamily="34" charset="0"/>
              <a:buChar char="•"/>
            </a:pPr>
            <a:r>
              <a:rPr lang="en-US" sz="2300" dirty="0">
                <a:solidFill>
                  <a:schemeClr val="bg1"/>
                </a:solidFill>
              </a:rPr>
              <a:t>Another advantage of using Naive Bayes is its ability to handle large datasets. Cancer detection requires analyzing a large amount of data, and Naive Bayes can process this data quickly and accurately. Additionally, Naive Bayes can handle missing data, which is common in medical datasets.</a:t>
            </a:r>
          </a:p>
          <a:p>
            <a:endParaRPr lang="en-IN" sz="2300" dirty="0">
              <a:solidFill>
                <a:schemeClr val="bg1"/>
              </a:solidFill>
            </a:endParaRPr>
          </a:p>
        </p:txBody>
      </p:sp>
    </p:spTree>
    <p:extLst>
      <p:ext uri="{BB962C8B-B14F-4D97-AF65-F5344CB8AC3E}">
        <p14:creationId xmlns:p14="http://schemas.microsoft.com/office/powerpoint/2010/main" val="1873271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Rectangle 2"/>
          <p:cNvSpPr/>
          <p:nvPr/>
        </p:nvSpPr>
        <p:spPr>
          <a:xfrm>
            <a:off x="676405" y="501041"/>
            <a:ext cx="10722280" cy="113986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338202" y="212942"/>
            <a:ext cx="6851737" cy="6817251"/>
          </a:xfrm>
          <a:prstGeom prst="rect">
            <a:avLst/>
          </a:prstGeom>
          <a:noFill/>
        </p:spPr>
        <p:txBody>
          <a:bodyPr wrap="square" rtlCol="0">
            <a:spAutoFit/>
          </a:bodyPr>
          <a:lstStyle/>
          <a:p>
            <a:r>
              <a:rPr lang="en-US" sz="2300" b="1" dirty="0">
                <a:solidFill>
                  <a:schemeClr val="bg1"/>
                </a:solidFill>
              </a:rPr>
              <a:t>Challenges in Using Naive Bayes for Cancer Detection</a:t>
            </a:r>
          </a:p>
          <a:p>
            <a:pPr marL="342900" indent="-342900">
              <a:buFont typeface="Arial" panose="020B0604020202020204" pitchFamily="34" charset="0"/>
              <a:buChar char="•"/>
            </a:pPr>
            <a:endParaRPr lang="en-US" sz="2300" b="1" dirty="0">
              <a:solidFill>
                <a:schemeClr val="bg1"/>
              </a:solidFill>
            </a:endParaRPr>
          </a:p>
          <a:p>
            <a:pPr marL="342900" indent="-342900">
              <a:buFont typeface="Arial" panose="020B0604020202020204" pitchFamily="34" charset="0"/>
              <a:buChar char="•"/>
            </a:pPr>
            <a:r>
              <a:rPr lang="en-US" sz="2300" dirty="0">
                <a:solidFill>
                  <a:schemeClr val="bg1"/>
                </a:solidFill>
              </a:rPr>
              <a:t>While Naive Bayes has many advantages, there are also challenges in using it for cancer detection. One challenge is the assumption of independence between variables. This assumption may not hold true in real-world scenarios, as variables such as age and family history may be correlated.</a:t>
            </a:r>
          </a:p>
          <a:p>
            <a:pPr marL="342900" indent="-342900">
              <a:buFont typeface="Arial" panose="020B0604020202020204" pitchFamily="34" charset="0"/>
              <a:buChar char="•"/>
            </a:pPr>
            <a:r>
              <a:rPr lang="en-US" sz="2300" dirty="0">
                <a:solidFill>
                  <a:schemeClr val="bg1"/>
                </a:solidFill>
              </a:rPr>
              <a:t>Another challenge is the need for high-quality data. Naive Bayes relies on accurate and complete data to make predictions. If the data is incomplete or inaccurate, the results may be unreliable. Additionally, Naive Bayes may not be suitable for detecting rare types of cancer, as the algorithm may not have enough data to make accurate predictions.</a:t>
            </a:r>
          </a:p>
          <a:p>
            <a:pPr marL="342900" indent="-342900">
              <a:buFont typeface="Arial" panose="020B0604020202020204" pitchFamily="34" charset="0"/>
              <a:buChar char="•"/>
            </a:pPr>
            <a:endParaRPr lang="en-IN" sz="2300" dirty="0">
              <a:solidFill>
                <a:schemeClr val="bg1"/>
              </a:solidFill>
            </a:endParaRPr>
          </a:p>
        </p:txBody>
      </p:sp>
    </p:spTree>
    <p:extLst>
      <p:ext uri="{BB962C8B-B14F-4D97-AF65-F5344CB8AC3E}">
        <p14:creationId xmlns:p14="http://schemas.microsoft.com/office/powerpoint/2010/main" val="181037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52D43E-396E-0CFE-BFE5-17EDF7EAA07E}"/>
              </a:ext>
            </a:extLst>
          </p:cNvPr>
          <p:cNvSpPr/>
          <p:nvPr/>
        </p:nvSpPr>
        <p:spPr>
          <a:xfrm>
            <a:off x="765544" y="542260"/>
            <a:ext cx="10558130" cy="10100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D0E4C25-5C7A-0578-02DE-8EBCB743D3EE}"/>
              </a:ext>
            </a:extLst>
          </p:cNvPr>
          <p:cNvSpPr txBox="1"/>
          <p:nvPr/>
        </p:nvSpPr>
        <p:spPr>
          <a:xfrm>
            <a:off x="588034" y="542260"/>
            <a:ext cx="11015932" cy="6463308"/>
          </a:xfrm>
          <a:prstGeom prst="rect">
            <a:avLst/>
          </a:prstGeom>
          <a:noFill/>
        </p:spPr>
        <p:txBody>
          <a:bodyPr wrap="square" rtlCol="0">
            <a:spAutoFit/>
          </a:bodyPr>
          <a:lstStyle/>
          <a:p>
            <a:r>
              <a:rPr lang="en-US" b="1" dirty="0">
                <a:solidFill>
                  <a:schemeClr val="bg1"/>
                </a:solidFill>
                <a:latin typeface="+mj-lt"/>
              </a:rPr>
              <a:t>PRECISION:- </a:t>
            </a:r>
            <a:r>
              <a:rPr lang="en-US" dirty="0">
                <a:solidFill>
                  <a:schemeClr val="bg1"/>
                </a:solidFill>
              </a:rPr>
              <a:t>Precision is one indicator of a machine learning model's performance – the quality of a positive prediction made by the model. Precision refers to the number of true positives divided by the total number of positive predictions (i.e., the number of true positives plus the number of false positives).</a:t>
            </a:r>
          </a:p>
          <a:p>
            <a:endParaRPr lang="en-US" dirty="0">
              <a:solidFill>
                <a:schemeClr val="bg1"/>
              </a:solidFill>
            </a:endParaRPr>
          </a:p>
          <a:p>
            <a:r>
              <a:rPr lang="en-US" b="1" dirty="0">
                <a:solidFill>
                  <a:schemeClr val="bg1"/>
                </a:solidFill>
              </a:rPr>
              <a:t>RECALL:- </a:t>
            </a:r>
            <a:r>
              <a:rPr lang="en-US" dirty="0">
                <a:solidFill>
                  <a:schemeClr val="bg1"/>
                </a:solidFill>
              </a:rPr>
              <a:t>Recall, also known as the true positive rate (TPR), is the percentage of data samples that a machine learning model correctly identifies as belonging to a class of interest—the “positive class”—out of the total samples for that class.</a:t>
            </a:r>
          </a:p>
          <a:p>
            <a:endParaRPr lang="en-US" dirty="0">
              <a:solidFill>
                <a:schemeClr val="bg1"/>
              </a:solidFill>
            </a:endParaRPr>
          </a:p>
          <a:p>
            <a:r>
              <a:rPr lang="en-US" dirty="0">
                <a:solidFill>
                  <a:schemeClr val="bg1"/>
                </a:solidFill>
              </a:rPr>
              <a:t> </a:t>
            </a:r>
            <a:r>
              <a:rPr lang="en-US" b="1" dirty="0">
                <a:solidFill>
                  <a:schemeClr val="bg1"/>
                </a:solidFill>
              </a:rPr>
              <a:t>F1 SCORE:- </a:t>
            </a:r>
            <a:r>
              <a:rPr lang="en-US" dirty="0">
                <a:solidFill>
                  <a:schemeClr val="bg1"/>
                </a:solidFill>
              </a:rPr>
              <a:t>F1 score is a machine learning evaluation metric that measures a model's accuracy. It combines the precision and recall scores of a model. The accuracy metric computes how many times a model made a correct prediction across the entire dataset.</a:t>
            </a:r>
          </a:p>
          <a:p>
            <a:endParaRPr lang="en-US" dirty="0">
              <a:solidFill>
                <a:schemeClr val="bg1"/>
              </a:solidFill>
            </a:endParaRPr>
          </a:p>
          <a:p>
            <a:r>
              <a:rPr lang="en-US" b="1" dirty="0">
                <a:solidFill>
                  <a:schemeClr val="bg1"/>
                </a:solidFill>
              </a:rPr>
              <a:t>MACRO AVG:- </a:t>
            </a:r>
            <a:r>
              <a:rPr lang="en-US" dirty="0">
                <a:solidFill>
                  <a:schemeClr val="bg1"/>
                </a:solidFill>
              </a:rPr>
              <a:t>The macro average is the arithmetic mean of the individual class related to precision, memory, and f1 score. We use macro average scores when we need to treat all classes equally to evaluate the overall performance of the classifier against the most common class labels.</a:t>
            </a:r>
          </a:p>
          <a:p>
            <a:endParaRPr lang="en-US" dirty="0">
              <a:solidFill>
                <a:schemeClr val="bg1"/>
              </a:solidFill>
            </a:endParaRPr>
          </a:p>
          <a:p>
            <a:r>
              <a:rPr lang="en-US" b="1" dirty="0">
                <a:solidFill>
                  <a:schemeClr val="bg1"/>
                </a:solidFill>
              </a:rPr>
              <a:t>WEIGHTED AVG:- </a:t>
            </a:r>
            <a:r>
              <a:rPr lang="en-US" dirty="0">
                <a:solidFill>
                  <a:schemeClr val="bg1"/>
                </a:solidFill>
              </a:rPr>
              <a:t>Weighted average or weighted sum ensemble is an ensemble machine learning approach that combines the predictions from multiple models, where the contribution of each model is weighted proportionally to its capability or skill. The weighted average ensemble is related to the voting ensemble.</a:t>
            </a:r>
          </a:p>
          <a:p>
            <a:endParaRPr lang="en-US" dirty="0">
              <a:solidFill>
                <a:schemeClr val="bg1"/>
              </a:solidFill>
            </a:endParaRPr>
          </a:p>
          <a:p>
            <a:r>
              <a:rPr lang="en-US" dirty="0">
                <a:solidFill>
                  <a:schemeClr val="bg1"/>
                </a:solidFill>
              </a:rPr>
              <a:t> </a:t>
            </a:r>
            <a:endParaRPr lang="en-IN" dirty="0">
              <a:solidFill>
                <a:schemeClr val="bg1"/>
              </a:solidFill>
            </a:endParaRPr>
          </a:p>
        </p:txBody>
      </p:sp>
    </p:spTree>
    <p:extLst>
      <p:ext uri="{BB962C8B-B14F-4D97-AF65-F5344CB8AC3E}">
        <p14:creationId xmlns:p14="http://schemas.microsoft.com/office/powerpoint/2010/main" val="230669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9B3135-D883-3F0C-EB5D-B986E1F45B58}"/>
              </a:ext>
            </a:extLst>
          </p:cNvPr>
          <p:cNvSpPr/>
          <p:nvPr/>
        </p:nvSpPr>
        <p:spPr>
          <a:xfrm>
            <a:off x="0" y="0"/>
            <a:ext cx="12192000" cy="6858000"/>
          </a:xfrm>
          <a:prstGeom prst="rect">
            <a:avLst/>
          </a:prstGeom>
          <a:blipFill>
            <a:blip r:embed="rId3"/>
            <a:stretch>
              <a:fillRect/>
            </a:stretch>
          </a:blipFill>
          <a:ln>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1352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801666" y="463463"/>
            <a:ext cx="10471759" cy="12024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75572" y="463463"/>
            <a:ext cx="5761973" cy="6109365"/>
          </a:xfrm>
          <a:prstGeom prst="rect">
            <a:avLst/>
          </a:prstGeom>
          <a:noFill/>
        </p:spPr>
        <p:txBody>
          <a:bodyPr wrap="square" rtlCol="0">
            <a:spAutoFit/>
          </a:bodyPr>
          <a:lstStyle/>
          <a:p>
            <a:r>
              <a:rPr lang="en-US" sz="2300" b="1" dirty="0">
                <a:solidFill>
                  <a:schemeClr val="bg1"/>
                </a:solidFill>
              </a:rPr>
              <a:t>Applications of Naive Bayes in Cancer Detection</a:t>
            </a:r>
          </a:p>
          <a:p>
            <a:endParaRPr lang="en-US" sz="2300" b="1" dirty="0">
              <a:solidFill>
                <a:schemeClr val="bg1"/>
              </a:solidFill>
            </a:endParaRPr>
          </a:p>
          <a:p>
            <a:pPr marL="342900" indent="-342900">
              <a:buFont typeface="Arial" panose="020B0604020202020204" pitchFamily="34" charset="0"/>
              <a:buChar char="•"/>
            </a:pPr>
            <a:r>
              <a:rPr lang="en-US" sz="2300" dirty="0">
                <a:solidFill>
                  <a:schemeClr val="bg1"/>
                </a:solidFill>
              </a:rPr>
              <a:t>Naive Bayes has been used in various applications for cancer detection. One application is in breast cancer detection, where Naive Bayes has been used to analyze mammography images and predict the likelihood of cancer.</a:t>
            </a:r>
          </a:p>
          <a:p>
            <a:pPr marL="342900" indent="-342900">
              <a:buFont typeface="Arial" panose="020B0604020202020204" pitchFamily="34" charset="0"/>
              <a:buChar char="•"/>
            </a:pPr>
            <a:r>
              <a:rPr lang="en-US" sz="2300" dirty="0">
                <a:solidFill>
                  <a:schemeClr val="bg1"/>
                </a:solidFill>
              </a:rPr>
              <a:t>Another application is in lung cancer detection, where Naive Bayes has been used to analyze CT scans and predict the likelihood of cancer. Naive Bayes has also been used in prostate cancer detection, skin cancer detection, and other types of cancer detection.</a:t>
            </a:r>
          </a:p>
          <a:p>
            <a:endParaRPr lang="en-IN" sz="2300" dirty="0">
              <a:solidFill>
                <a:schemeClr val="bg1"/>
              </a:solidFill>
            </a:endParaRPr>
          </a:p>
        </p:txBody>
      </p:sp>
    </p:spTree>
    <p:extLst>
      <p:ext uri="{BB962C8B-B14F-4D97-AF65-F5344CB8AC3E}">
        <p14:creationId xmlns:p14="http://schemas.microsoft.com/office/powerpoint/2010/main" val="4015500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sp>
        <p:nvSpPr>
          <p:cNvPr id="3" name="Rounded Rectangle 2"/>
          <p:cNvSpPr/>
          <p:nvPr/>
        </p:nvSpPr>
        <p:spPr>
          <a:xfrm>
            <a:off x="839244" y="463463"/>
            <a:ext cx="10434181" cy="125260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400833" y="216113"/>
            <a:ext cx="6275539" cy="6863417"/>
          </a:xfrm>
          <a:prstGeom prst="rect">
            <a:avLst/>
          </a:prstGeom>
          <a:noFill/>
        </p:spPr>
        <p:txBody>
          <a:bodyPr wrap="square" rtlCol="0">
            <a:spAutoFit/>
          </a:bodyPr>
          <a:lstStyle/>
          <a:p>
            <a:r>
              <a:rPr lang="en-US" sz="2200" b="1" dirty="0">
                <a:solidFill>
                  <a:schemeClr val="bg1"/>
                </a:solidFill>
              </a:rPr>
              <a:t>Future Scope of Cancer Detection Using Machine Learning by Naive Bayes</a:t>
            </a:r>
          </a:p>
          <a:p>
            <a:pPr marL="342900" indent="-342900">
              <a:buFont typeface="Arial" panose="020B0604020202020204" pitchFamily="34" charset="0"/>
              <a:buChar char="•"/>
            </a:pPr>
            <a:endParaRPr lang="en-US" sz="2200" b="1" dirty="0">
              <a:solidFill>
                <a:schemeClr val="bg1"/>
              </a:solidFill>
            </a:endParaRPr>
          </a:p>
          <a:p>
            <a:pPr marL="342900" indent="-342900">
              <a:buFont typeface="Arial" panose="020B0604020202020204" pitchFamily="34" charset="0"/>
              <a:buChar char="•"/>
            </a:pPr>
            <a:r>
              <a:rPr lang="en-US" sz="2200" dirty="0">
                <a:solidFill>
                  <a:schemeClr val="bg1"/>
                </a:solidFill>
              </a:rPr>
              <a:t>The future of cancer detection using machine learning by Naive Bayes looks promising. As more data becomes available, Naive Bayes can be trained to make even more accurate predictions. Additionally, new techniques such as deep learning can be combined with Naive Bayes to improve cancer detection.</a:t>
            </a:r>
          </a:p>
          <a:p>
            <a:pPr marL="342900" indent="-342900">
              <a:buFont typeface="Arial" panose="020B0604020202020204" pitchFamily="34" charset="0"/>
              <a:buChar char="•"/>
            </a:pPr>
            <a:r>
              <a:rPr lang="en-US" sz="2200" dirty="0">
                <a:solidFill>
                  <a:schemeClr val="bg1"/>
                </a:solidFill>
              </a:rPr>
              <a:t>Furthermore, the use of mobile devices and wearable technology can provide real-time data for cancer detection. Naive Bayes can be integrated into these devices to provide instant feedback and alerts for potential cancer cases. With continued research and development, Naive Bayes has the potential to revolutionize cancer detection and save countless lives.</a:t>
            </a:r>
          </a:p>
          <a:p>
            <a:pPr marL="342900" indent="-342900">
              <a:buFont typeface="Arial" panose="020B0604020202020204" pitchFamily="34" charset="0"/>
              <a:buChar char="•"/>
            </a:pPr>
            <a:endParaRPr lang="en-IN" sz="2200" dirty="0">
              <a:solidFill>
                <a:schemeClr val="bg1"/>
              </a:solidFill>
            </a:endParaRPr>
          </a:p>
        </p:txBody>
      </p:sp>
    </p:spTree>
    <p:extLst>
      <p:ext uri="{BB962C8B-B14F-4D97-AF65-F5344CB8AC3E}">
        <p14:creationId xmlns:p14="http://schemas.microsoft.com/office/powerpoint/2010/main" val="2059379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764088" y="475989"/>
            <a:ext cx="10446707" cy="13402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150312" y="0"/>
            <a:ext cx="5837129" cy="7171194"/>
          </a:xfrm>
          <a:prstGeom prst="rect">
            <a:avLst/>
          </a:prstGeom>
          <a:noFill/>
        </p:spPr>
        <p:txBody>
          <a:bodyPr wrap="square" rtlCol="0">
            <a:spAutoFit/>
          </a:bodyPr>
          <a:lstStyle/>
          <a:p>
            <a:r>
              <a:rPr lang="en-US" sz="2300" b="1" dirty="0">
                <a:solidFill>
                  <a:schemeClr val="bg1"/>
                </a:solidFill>
              </a:rPr>
              <a:t>Conclusion</a:t>
            </a:r>
          </a:p>
          <a:p>
            <a:pPr marL="342900" indent="-342900">
              <a:buFont typeface="Arial" panose="020B0604020202020204" pitchFamily="34" charset="0"/>
              <a:buChar char="•"/>
            </a:pPr>
            <a:endParaRPr lang="en-US" sz="2300" b="1" dirty="0">
              <a:solidFill>
                <a:schemeClr val="bg1"/>
              </a:solidFill>
            </a:endParaRPr>
          </a:p>
          <a:p>
            <a:pPr marL="342900" indent="-342900">
              <a:buFont typeface="Arial" panose="020B0604020202020204" pitchFamily="34" charset="0"/>
              <a:buChar char="•"/>
            </a:pPr>
            <a:r>
              <a:rPr lang="en-US" sz="2300" dirty="0">
                <a:solidFill>
                  <a:schemeClr val="bg1"/>
                </a:solidFill>
              </a:rPr>
              <a:t>In conclusion, cancer detection using machine learning by Naive Bayes is a promising area of research. Naive Bayes has many advantages, such as simplicity and the ability to handle small datasets, but also has challenges such as the assumption of independence between variables and the need for high-quality data.</a:t>
            </a:r>
          </a:p>
          <a:p>
            <a:pPr marL="342900" indent="-342900">
              <a:buFont typeface="Arial" panose="020B0604020202020204" pitchFamily="34" charset="0"/>
              <a:buChar char="•"/>
            </a:pPr>
            <a:r>
              <a:rPr lang="en-US" sz="2300" dirty="0">
                <a:solidFill>
                  <a:schemeClr val="bg1"/>
                </a:solidFill>
              </a:rPr>
              <a:t>Despite these challenges, Naive Bayes has been successfully applied in various applications for cancer detection, and its future looks bright with the potential for even more accurate predictions through the use of deep learning and real-time data from mobile devices and wearable's.</a:t>
            </a:r>
          </a:p>
          <a:p>
            <a:pPr marL="342900" indent="-342900">
              <a:buFont typeface="Arial" panose="020B0604020202020204" pitchFamily="34" charset="0"/>
              <a:buChar char="•"/>
            </a:pPr>
            <a:endParaRPr lang="en-IN" sz="2300" dirty="0">
              <a:solidFill>
                <a:schemeClr val="bg1"/>
              </a:solidFill>
            </a:endParaRPr>
          </a:p>
        </p:txBody>
      </p:sp>
    </p:spTree>
    <p:extLst>
      <p:ext uri="{BB962C8B-B14F-4D97-AF65-F5344CB8AC3E}">
        <p14:creationId xmlns:p14="http://schemas.microsoft.com/office/powerpoint/2010/main" val="3596628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54831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0" y="0"/>
            <a:ext cx="8305800" cy="6858000"/>
          </a:xfrm>
          <a:prstGeom prst="rect">
            <a:avLst/>
          </a:prstGeom>
          <a:blipFill dpi="0" rotWithShape="1">
            <a:blip r:embed="rId2"/>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IN"/>
          </a:p>
        </p:txBody>
      </p:sp>
      <p:sp>
        <p:nvSpPr>
          <p:cNvPr id="5" name="Rectangle 4"/>
          <p:cNvSpPr/>
          <p:nvPr/>
        </p:nvSpPr>
        <p:spPr>
          <a:xfrm>
            <a:off x="8305801" y="0"/>
            <a:ext cx="3886199"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8466667" y="1705451"/>
            <a:ext cx="3564466" cy="4431983"/>
          </a:xfrm>
          <a:prstGeom prst="rect">
            <a:avLst/>
          </a:prstGeom>
          <a:noFill/>
          <a:ln>
            <a:solidFill>
              <a:schemeClr val="bg1"/>
            </a:solidFill>
          </a:ln>
        </p:spPr>
        <p:txBody>
          <a:bodyPr wrap="square" rtlCol="0">
            <a:spAutoFit/>
          </a:bodyPr>
          <a:lstStyle/>
          <a:p>
            <a:r>
              <a:rPr lang="en-US" sz="4700" b="1" dirty="0">
                <a:latin typeface="Colonna MT" panose="04020805060202030203" pitchFamily="82" charset="0"/>
              </a:rPr>
              <a:t>CANCER DETECTION USING MACHINE LEARNING</a:t>
            </a:r>
          </a:p>
          <a:p>
            <a:endParaRPr lang="en-IN" sz="4700" dirty="0"/>
          </a:p>
        </p:txBody>
      </p:sp>
    </p:spTree>
    <p:extLst>
      <p:ext uri="{BB962C8B-B14F-4D97-AF65-F5344CB8AC3E}">
        <p14:creationId xmlns:p14="http://schemas.microsoft.com/office/powerpoint/2010/main" val="1013100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Folded Corner 2"/>
          <p:cNvSpPr/>
          <p:nvPr/>
        </p:nvSpPr>
        <p:spPr>
          <a:xfrm>
            <a:off x="0" y="0"/>
            <a:ext cx="12192000" cy="6858000"/>
          </a:xfrm>
          <a:prstGeom prst="foldedCorne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p:cNvSpPr/>
          <p:nvPr/>
        </p:nvSpPr>
        <p:spPr>
          <a:xfrm>
            <a:off x="0" y="0"/>
            <a:ext cx="4004733" cy="6858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160866" y="1473599"/>
            <a:ext cx="3683000" cy="707886"/>
          </a:xfrm>
          <a:prstGeom prst="rect">
            <a:avLst/>
          </a:prstGeom>
          <a:noFill/>
          <a:ln>
            <a:solidFill>
              <a:schemeClr val="bg1"/>
            </a:solidFill>
          </a:ln>
        </p:spPr>
        <p:txBody>
          <a:bodyPr wrap="square" rtlCol="0">
            <a:spAutoFit/>
          </a:bodyPr>
          <a:lstStyle/>
          <a:p>
            <a:r>
              <a:rPr lang="en-US" sz="4000" b="1" dirty="0">
                <a:solidFill>
                  <a:schemeClr val="bg1"/>
                </a:solidFill>
                <a:effectLst>
                  <a:outerShdw blurRad="38100" dist="38100" dir="2700000" algn="tl">
                    <a:srgbClr val="000000">
                      <a:alpha val="43137"/>
                    </a:srgbClr>
                  </a:outerShdw>
                </a:effectLst>
                <a:latin typeface="Colonna MT" panose="04020805060202030203" pitchFamily="82" charset="0"/>
              </a:rPr>
              <a:t>SUPERVISOR</a:t>
            </a:r>
            <a:endParaRPr lang="en-IN" sz="4000" b="1" dirty="0">
              <a:solidFill>
                <a:schemeClr val="bg1"/>
              </a:solidFill>
              <a:effectLst>
                <a:outerShdw blurRad="38100" dist="38100" dir="2700000" algn="tl">
                  <a:srgbClr val="000000">
                    <a:alpha val="43137"/>
                  </a:srgbClr>
                </a:outerShdw>
              </a:effectLst>
              <a:latin typeface="Colonna MT" panose="04020805060202030203" pitchFamily="82" charset="0"/>
            </a:endParaRPr>
          </a:p>
        </p:txBody>
      </p:sp>
      <p:sp>
        <p:nvSpPr>
          <p:cNvPr id="6" name="TextBox 5"/>
          <p:cNvSpPr txBox="1"/>
          <p:nvPr/>
        </p:nvSpPr>
        <p:spPr>
          <a:xfrm>
            <a:off x="4004732" y="1289354"/>
            <a:ext cx="8187267" cy="1323439"/>
          </a:xfrm>
          <a:prstGeom prst="rect">
            <a:avLst/>
          </a:prstGeom>
          <a:noFill/>
          <a:ln>
            <a:solidFill>
              <a:schemeClr val="bg1"/>
            </a:solidFill>
          </a:ln>
        </p:spPr>
        <p:txBody>
          <a:bodyPr wrap="square" rtlCol="0">
            <a:spAutoFit/>
          </a:bodyPr>
          <a:lstStyle/>
          <a:p>
            <a:r>
              <a:rPr lang="en-US" sz="3000" b="1" dirty="0">
                <a:latin typeface="Colonna MT" panose="04020805060202030203" pitchFamily="82" charset="0"/>
              </a:rPr>
              <a:t>Dr. AKHILESH PANCHAL </a:t>
            </a:r>
          </a:p>
          <a:p>
            <a:r>
              <a:rPr lang="en-US" sz="2500" dirty="0">
                <a:latin typeface="Eras Medium ITC" panose="020B0602030504020804" pitchFamily="34" charset="0"/>
              </a:rPr>
              <a:t>[Department of Electronics and Communication Engineering]</a:t>
            </a:r>
            <a:endParaRPr lang="en-IN" sz="2500" dirty="0">
              <a:latin typeface="Eras Medium ITC" panose="020B0602030504020804" pitchFamily="34" charset="0"/>
            </a:endParaRPr>
          </a:p>
        </p:txBody>
      </p:sp>
      <p:sp>
        <p:nvSpPr>
          <p:cNvPr id="2" name="TextBox 1">
            <a:extLst>
              <a:ext uri="{FF2B5EF4-FFF2-40B4-BE49-F238E27FC236}">
                <a16:creationId xmlns:a16="http://schemas.microsoft.com/office/drawing/2014/main" id="{93BCF6B7-3483-2B5D-FA45-E86E2B7A2BC1}"/>
              </a:ext>
            </a:extLst>
          </p:cNvPr>
          <p:cNvSpPr txBox="1"/>
          <p:nvPr/>
        </p:nvSpPr>
        <p:spPr>
          <a:xfrm>
            <a:off x="160866" y="3912782"/>
            <a:ext cx="3683000" cy="677108"/>
          </a:xfrm>
          <a:prstGeom prst="rect">
            <a:avLst/>
          </a:prstGeom>
          <a:noFill/>
          <a:ln>
            <a:solidFill>
              <a:schemeClr val="bg1"/>
            </a:solidFill>
          </a:ln>
        </p:spPr>
        <p:txBody>
          <a:bodyPr wrap="square" rtlCol="0">
            <a:spAutoFit/>
          </a:bodyPr>
          <a:lstStyle/>
          <a:p>
            <a:r>
              <a:rPr lang="en-IN" sz="3800" b="1" dirty="0">
                <a:solidFill>
                  <a:schemeClr val="bg1"/>
                </a:solidFill>
                <a:latin typeface="Colonna MT" panose="04020805060202030203" pitchFamily="82" charset="0"/>
              </a:rPr>
              <a:t>CO-ORDINATOR</a:t>
            </a:r>
          </a:p>
        </p:txBody>
      </p:sp>
      <p:sp>
        <p:nvSpPr>
          <p:cNvPr id="7" name="TextBox 6">
            <a:extLst>
              <a:ext uri="{FF2B5EF4-FFF2-40B4-BE49-F238E27FC236}">
                <a16:creationId xmlns:a16="http://schemas.microsoft.com/office/drawing/2014/main" id="{5B069EC0-0080-B2C3-CE79-D89EBA3E24ED}"/>
              </a:ext>
            </a:extLst>
          </p:cNvPr>
          <p:cNvSpPr txBox="1"/>
          <p:nvPr/>
        </p:nvSpPr>
        <p:spPr>
          <a:xfrm>
            <a:off x="4151226" y="3666561"/>
            <a:ext cx="7421526" cy="1785104"/>
          </a:xfrm>
          <a:prstGeom prst="rect">
            <a:avLst/>
          </a:prstGeom>
          <a:noFill/>
        </p:spPr>
        <p:txBody>
          <a:bodyPr wrap="square" rtlCol="0">
            <a:spAutoFit/>
          </a:bodyPr>
          <a:lstStyle/>
          <a:p>
            <a:r>
              <a:rPr lang="en-IN" sz="3000" b="1" dirty="0" err="1">
                <a:latin typeface="Colonna MT" panose="04020805060202030203" pitchFamily="82" charset="0"/>
              </a:rPr>
              <a:t>Dr.</a:t>
            </a:r>
            <a:r>
              <a:rPr lang="en-IN" sz="3000" b="1" dirty="0">
                <a:latin typeface="Colonna MT" panose="04020805060202030203" pitchFamily="82" charset="0"/>
              </a:rPr>
              <a:t> DEEPA SHARMA</a:t>
            </a:r>
          </a:p>
          <a:p>
            <a:r>
              <a:rPr lang="en-US" sz="2500" dirty="0">
                <a:latin typeface="Eras Medium ITC" panose="020B0602030504020804" pitchFamily="34" charset="0"/>
              </a:rPr>
              <a:t>[Department of Electronics and Communication Engineering]</a:t>
            </a:r>
            <a:endParaRPr lang="en-IN" sz="2500" dirty="0">
              <a:latin typeface="Eras Medium ITC" panose="020B0602030504020804" pitchFamily="34" charset="0"/>
            </a:endParaRPr>
          </a:p>
          <a:p>
            <a:endParaRPr lang="en-IN" sz="3000" b="1" dirty="0">
              <a:latin typeface="Colonna MT" panose="04020805060202030203" pitchFamily="82" charset="0"/>
            </a:endParaRPr>
          </a:p>
        </p:txBody>
      </p:sp>
    </p:spTree>
    <p:extLst>
      <p:ext uri="{BB962C8B-B14F-4D97-AF65-F5344CB8AC3E}">
        <p14:creationId xmlns:p14="http://schemas.microsoft.com/office/powerpoint/2010/main" val="2645395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0" y="8965"/>
            <a:ext cx="12192000" cy="6858000"/>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3674534" y="0"/>
            <a:ext cx="851746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3674533" y="0"/>
            <a:ext cx="8517467" cy="17610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5520265" y="513518"/>
            <a:ext cx="4572001" cy="861774"/>
          </a:xfrm>
          <a:prstGeom prst="rect">
            <a:avLst/>
          </a:prstGeom>
          <a:noFill/>
        </p:spPr>
        <p:txBody>
          <a:bodyPr wrap="square" rtlCol="0">
            <a:spAutoFit/>
          </a:bodyPr>
          <a:lstStyle/>
          <a:p>
            <a:r>
              <a:rPr lang="en-US" sz="5000" dirty="0">
                <a:solidFill>
                  <a:schemeClr val="bg1"/>
                </a:solidFill>
                <a:latin typeface="Bauhaus 93" panose="04030905020B02020C02" pitchFamily="82" charset="0"/>
              </a:rPr>
              <a:t>TEAM MEMBERS</a:t>
            </a:r>
            <a:endParaRPr lang="en-IN" sz="5000" dirty="0">
              <a:solidFill>
                <a:schemeClr val="bg1"/>
              </a:solidFill>
              <a:latin typeface="Bauhaus 93" panose="04030905020B02020C02" pitchFamily="82" charset="0"/>
            </a:endParaRPr>
          </a:p>
        </p:txBody>
      </p:sp>
      <p:sp>
        <p:nvSpPr>
          <p:cNvPr id="6" name="TextBox 5"/>
          <p:cNvSpPr txBox="1"/>
          <p:nvPr/>
        </p:nvSpPr>
        <p:spPr>
          <a:xfrm>
            <a:off x="3674533" y="2480734"/>
            <a:ext cx="8517467" cy="2554545"/>
          </a:xfrm>
          <a:prstGeom prst="rect">
            <a:avLst/>
          </a:prstGeom>
          <a:noFill/>
        </p:spPr>
        <p:txBody>
          <a:bodyPr wrap="square" rtlCol="0">
            <a:spAutoFit/>
          </a:bodyPr>
          <a:lstStyle/>
          <a:p>
            <a:pPr marL="285750" indent="-285750">
              <a:buFont typeface="Wingdings" panose="05000000000000000000" pitchFamily="2" charset="2"/>
              <a:buChar char="v"/>
            </a:pPr>
            <a:endParaRPr lang="en-US" sz="2000" b="1" dirty="0">
              <a:latin typeface="Calisto MT" panose="02040603050505030304" pitchFamily="18" charset="0"/>
            </a:endParaRPr>
          </a:p>
          <a:p>
            <a:pPr marL="285750" indent="-285750">
              <a:buFont typeface="Wingdings" panose="05000000000000000000" pitchFamily="2" charset="2"/>
              <a:buChar char="v"/>
            </a:pPr>
            <a:r>
              <a:rPr lang="en-US" sz="2000" b="1" dirty="0">
                <a:latin typeface="Calisto MT" panose="02040603050505030304" pitchFamily="18" charset="0"/>
              </a:rPr>
              <a:t>YELURI BHARATH RAJ </a:t>
            </a:r>
          </a:p>
          <a:p>
            <a:endParaRPr lang="en-US" sz="2000" b="1" dirty="0">
              <a:latin typeface="Calisto MT" panose="02040603050505030304" pitchFamily="18" charset="0"/>
            </a:endParaRPr>
          </a:p>
          <a:p>
            <a:pPr marL="285750" indent="-285750">
              <a:buFont typeface="Wingdings" panose="05000000000000000000" pitchFamily="2" charset="2"/>
              <a:buChar char="v"/>
            </a:pPr>
            <a:r>
              <a:rPr lang="en-US" sz="2000" b="1" dirty="0">
                <a:latin typeface="Calisto MT" panose="02040603050505030304" pitchFamily="18" charset="0"/>
              </a:rPr>
              <a:t>PULI PRADEEP </a:t>
            </a:r>
          </a:p>
          <a:p>
            <a:endParaRPr lang="en-US" sz="2000" b="1" dirty="0">
              <a:latin typeface="Calisto MT" panose="02040603050505030304" pitchFamily="18" charset="0"/>
            </a:endParaRPr>
          </a:p>
          <a:p>
            <a:pPr marL="285750" indent="-285750">
              <a:buFont typeface="Wingdings" panose="05000000000000000000" pitchFamily="2" charset="2"/>
              <a:buChar char="v"/>
            </a:pPr>
            <a:r>
              <a:rPr lang="en-US" sz="2000" b="1" dirty="0">
                <a:latin typeface="Calisto MT" panose="02040603050505030304" pitchFamily="18" charset="0"/>
              </a:rPr>
              <a:t>AMGOTHU JAYARAM NAIK </a:t>
            </a:r>
          </a:p>
          <a:p>
            <a:endParaRPr lang="en-US" sz="2000" b="1" dirty="0">
              <a:latin typeface="Calisto MT" panose="02040603050505030304" pitchFamily="18" charset="0"/>
            </a:endParaRPr>
          </a:p>
          <a:p>
            <a:pPr marL="285750" indent="-285750">
              <a:buFont typeface="Wingdings" panose="05000000000000000000" pitchFamily="2" charset="2"/>
              <a:buChar char="v"/>
            </a:pPr>
            <a:r>
              <a:rPr lang="en-US" sz="2000" b="1" dirty="0">
                <a:latin typeface="Calisto MT" panose="02040603050505030304" pitchFamily="18" charset="0"/>
              </a:rPr>
              <a:t>BANALA ABHISHEK SATWIK </a:t>
            </a:r>
            <a:endParaRPr lang="en-IN" sz="2000" b="1" dirty="0">
              <a:latin typeface="Calisto MT" panose="02040603050505030304" pitchFamily="18" charset="0"/>
            </a:endParaRPr>
          </a:p>
        </p:txBody>
      </p:sp>
    </p:spTree>
    <p:extLst>
      <p:ext uri="{BB962C8B-B14F-4D97-AF65-F5344CB8AC3E}">
        <p14:creationId xmlns:p14="http://schemas.microsoft.com/office/powerpoint/2010/main" val="1306501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blipFill>
            <a:blip r:embed="rId2">
              <a:extLst>
                <a:ext uri="{BEBA8EAE-BF5A-486C-A8C5-ECC9F3942E4B}">
                  <a14:imgProps xmlns:a14="http://schemas.microsoft.com/office/drawing/2010/main">
                    <a14:imgLayer r:embed="rId3">
                      <a14:imgEffect>
                        <a14:brightnessContrast bright="-190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20542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0" y="0"/>
            <a:ext cx="4275667"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Calisto MT" panose="02040603050505030304" pitchFamily="18" charset="0"/>
              </a:rPr>
              <a:t>TABLE</a:t>
            </a:r>
          </a:p>
          <a:p>
            <a:pPr algn="ctr"/>
            <a:r>
              <a:rPr lang="en-US" sz="4000" b="1" dirty="0">
                <a:latin typeface="Calisto MT" panose="02040603050505030304" pitchFamily="18" charset="0"/>
              </a:rPr>
              <a:t> OF </a:t>
            </a:r>
          </a:p>
          <a:p>
            <a:pPr algn="ctr"/>
            <a:r>
              <a:rPr lang="en-US" sz="4000" b="1" dirty="0">
                <a:latin typeface="Calisto MT" panose="02040603050505030304" pitchFamily="18" charset="0"/>
              </a:rPr>
              <a:t>CONTENTS</a:t>
            </a:r>
            <a:endParaRPr lang="en-IN" sz="4000" b="1" dirty="0">
              <a:latin typeface="Calisto MT" panose="02040603050505030304" pitchFamily="18" charset="0"/>
            </a:endParaRPr>
          </a:p>
        </p:txBody>
      </p:sp>
      <p:sp>
        <p:nvSpPr>
          <p:cNvPr id="4" name="Rounded Rectangle 3"/>
          <p:cNvSpPr/>
          <p:nvPr/>
        </p:nvSpPr>
        <p:spPr>
          <a:xfrm>
            <a:off x="4868330" y="262467"/>
            <a:ext cx="6468533" cy="702734"/>
          </a:xfrm>
          <a:prstGeom prst="roundRect">
            <a:avLst/>
          </a:prstGeom>
          <a:solidFill>
            <a:srgbClr val="57D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ounded Rectangle 4"/>
          <p:cNvSpPr/>
          <p:nvPr/>
        </p:nvSpPr>
        <p:spPr>
          <a:xfrm>
            <a:off x="4868328" y="1045625"/>
            <a:ext cx="6468533" cy="702734"/>
          </a:xfrm>
          <a:prstGeom prst="roundRect">
            <a:avLst/>
          </a:prstGeom>
          <a:solidFill>
            <a:srgbClr val="B4DE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5"/>
          <p:cNvSpPr/>
          <p:nvPr/>
        </p:nvSpPr>
        <p:spPr>
          <a:xfrm>
            <a:off x="4868329" y="1820333"/>
            <a:ext cx="6468533" cy="70273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ed Rectangle 6"/>
          <p:cNvSpPr/>
          <p:nvPr/>
        </p:nvSpPr>
        <p:spPr>
          <a:xfrm>
            <a:off x="4868327" y="2590342"/>
            <a:ext cx="6468533" cy="70273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p:cNvSpPr/>
          <p:nvPr/>
        </p:nvSpPr>
        <p:spPr>
          <a:xfrm>
            <a:off x="4868327" y="4161018"/>
            <a:ext cx="6468533" cy="70273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a:off x="4868327" y="3410018"/>
            <a:ext cx="6468533" cy="702734"/>
          </a:xfrm>
          <a:prstGeom prst="roundRect">
            <a:avLst>
              <a:gd name="adj" fmla="val 15391"/>
            </a:avLst>
          </a:prstGeom>
          <a:solidFill>
            <a:srgbClr val="FF57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Eras Medium ITC" panose="020B0602030504020804" pitchFamily="34" charset="0"/>
              </a:rPr>
              <a:t>Challenges in Using Naive Bayes for Cancer Detection</a:t>
            </a:r>
          </a:p>
        </p:txBody>
      </p:sp>
      <p:sp>
        <p:nvSpPr>
          <p:cNvPr id="10" name="Rounded Rectangle 9"/>
          <p:cNvSpPr/>
          <p:nvPr/>
        </p:nvSpPr>
        <p:spPr>
          <a:xfrm>
            <a:off x="4868327" y="4944188"/>
            <a:ext cx="6468533" cy="7027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5113866" y="434449"/>
            <a:ext cx="2302934" cy="430887"/>
          </a:xfrm>
          <a:prstGeom prst="rect">
            <a:avLst/>
          </a:prstGeom>
          <a:noFill/>
        </p:spPr>
        <p:txBody>
          <a:bodyPr wrap="square" rtlCol="0">
            <a:spAutoFit/>
          </a:bodyPr>
          <a:lstStyle/>
          <a:p>
            <a:r>
              <a:rPr lang="en-US" sz="2200" b="1" dirty="0">
                <a:latin typeface="Eras Medium ITC" panose="020B0602030504020804" pitchFamily="34" charset="0"/>
              </a:rPr>
              <a:t>INTRODUCTION</a:t>
            </a:r>
            <a:endParaRPr lang="en-IN" sz="2200" b="1" dirty="0">
              <a:latin typeface="Eras Medium ITC" panose="020B0602030504020804" pitchFamily="34" charset="0"/>
            </a:endParaRPr>
          </a:p>
        </p:txBody>
      </p:sp>
      <p:sp>
        <p:nvSpPr>
          <p:cNvPr id="13" name="TextBox 12"/>
          <p:cNvSpPr txBox="1"/>
          <p:nvPr/>
        </p:nvSpPr>
        <p:spPr>
          <a:xfrm>
            <a:off x="5122333" y="1944917"/>
            <a:ext cx="2294467" cy="461665"/>
          </a:xfrm>
          <a:prstGeom prst="rect">
            <a:avLst/>
          </a:prstGeom>
          <a:noFill/>
        </p:spPr>
        <p:txBody>
          <a:bodyPr wrap="square" rtlCol="0">
            <a:spAutoFit/>
          </a:bodyPr>
          <a:lstStyle/>
          <a:p>
            <a:r>
              <a:rPr lang="en-US" sz="2200" b="1" dirty="0">
                <a:latin typeface="Eras Medium ITC" panose="020B0602030504020804" pitchFamily="34" charset="0"/>
              </a:rPr>
              <a:t>FLOW </a:t>
            </a:r>
            <a:r>
              <a:rPr lang="en-US" sz="2400" b="1" dirty="0">
                <a:latin typeface="Eras Medium ITC" panose="020B0602030504020804" pitchFamily="34" charset="0"/>
              </a:rPr>
              <a:t>CHART</a:t>
            </a:r>
            <a:endParaRPr lang="en-IN" sz="2400" b="1" dirty="0">
              <a:latin typeface="Eras Medium ITC" panose="020B0602030504020804" pitchFamily="34" charset="0"/>
            </a:endParaRPr>
          </a:p>
        </p:txBody>
      </p:sp>
      <p:sp>
        <p:nvSpPr>
          <p:cNvPr id="14" name="Rounded Rectangle 13"/>
          <p:cNvSpPr/>
          <p:nvPr/>
        </p:nvSpPr>
        <p:spPr>
          <a:xfrm>
            <a:off x="4868327" y="5727358"/>
            <a:ext cx="6468533" cy="702734"/>
          </a:xfrm>
          <a:prstGeom prst="roundRect">
            <a:avLst/>
          </a:prstGeom>
          <a:solidFill>
            <a:srgbClr val="57D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p:cNvSpPr txBox="1"/>
          <p:nvPr/>
        </p:nvSpPr>
        <p:spPr>
          <a:xfrm>
            <a:off x="5113866" y="1003955"/>
            <a:ext cx="6187857" cy="1015663"/>
          </a:xfrm>
          <a:prstGeom prst="rect">
            <a:avLst/>
          </a:prstGeom>
          <a:noFill/>
        </p:spPr>
        <p:txBody>
          <a:bodyPr wrap="square" rtlCol="0">
            <a:spAutoFit/>
          </a:bodyPr>
          <a:lstStyle/>
          <a:p>
            <a:r>
              <a:rPr lang="en-US" sz="2000" b="1" dirty="0">
                <a:latin typeface="Eras Medium ITC" panose="020B0602030504020804" pitchFamily="34" charset="0"/>
              </a:rPr>
              <a:t>Introduction to Cancer Detection Using Machine Learning by Naive Bayes</a:t>
            </a:r>
          </a:p>
          <a:p>
            <a:endParaRPr lang="en-IN" sz="2000" dirty="0">
              <a:latin typeface="Eras Medium ITC" panose="020B0602030504020804" pitchFamily="34" charset="0"/>
            </a:endParaRPr>
          </a:p>
        </p:txBody>
      </p:sp>
      <p:sp>
        <p:nvSpPr>
          <p:cNvPr id="16" name="TextBox 15"/>
          <p:cNvSpPr txBox="1"/>
          <p:nvPr/>
        </p:nvSpPr>
        <p:spPr>
          <a:xfrm>
            <a:off x="5008664" y="2596355"/>
            <a:ext cx="5345367" cy="707886"/>
          </a:xfrm>
          <a:prstGeom prst="rect">
            <a:avLst/>
          </a:prstGeom>
          <a:noFill/>
        </p:spPr>
        <p:txBody>
          <a:bodyPr wrap="square" rtlCol="0">
            <a:spAutoFit/>
          </a:bodyPr>
          <a:lstStyle/>
          <a:p>
            <a:r>
              <a:rPr lang="en-US" sz="2000" b="1" dirty="0">
                <a:latin typeface="Eras Medium ITC" panose="020B0602030504020804" pitchFamily="34" charset="0"/>
              </a:rPr>
              <a:t>Advantages of Using Naive Bayes for Cancer Detection</a:t>
            </a:r>
          </a:p>
        </p:txBody>
      </p:sp>
      <p:sp>
        <p:nvSpPr>
          <p:cNvPr id="18" name="TextBox 17"/>
          <p:cNvSpPr txBox="1"/>
          <p:nvPr/>
        </p:nvSpPr>
        <p:spPr>
          <a:xfrm>
            <a:off x="5113866" y="4258849"/>
            <a:ext cx="5846408" cy="707886"/>
          </a:xfrm>
          <a:prstGeom prst="rect">
            <a:avLst/>
          </a:prstGeom>
          <a:noFill/>
        </p:spPr>
        <p:txBody>
          <a:bodyPr wrap="square" rtlCol="0">
            <a:spAutoFit/>
          </a:bodyPr>
          <a:lstStyle/>
          <a:p>
            <a:r>
              <a:rPr lang="en-US" sz="2000" b="1" dirty="0">
                <a:latin typeface="Eras Medium ITC" panose="020B0602030504020804" pitchFamily="34" charset="0"/>
              </a:rPr>
              <a:t>Applications of Naive Bayes in Cancer Detection</a:t>
            </a:r>
          </a:p>
          <a:p>
            <a:endParaRPr lang="en-IN" sz="2000" b="1" dirty="0">
              <a:latin typeface="Eras Medium ITC" panose="020B0602030504020804" pitchFamily="34" charset="0"/>
            </a:endParaRPr>
          </a:p>
        </p:txBody>
      </p:sp>
      <p:sp>
        <p:nvSpPr>
          <p:cNvPr id="19" name="TextBox 18"/>
          <p:cNvSpPr txBox="1"/>
          <p:nvPr/>
        </p:nvSpPr>
        <p:spPr>
          <a:xfrm>
            <a:off x="5122333" y="4966735"/>
            <a:ext cx="5837941" cy="1015663"/>
          </a:xfrm>
          <a:prstGeom prst="rect">
            <a:avLst/>
          </a:prstGeom>
          <a:noFill/>
        </p:spPr>
        <p:txBody>
          <a:bodyPr wrap="square" rtlCol="0">
            <a:spAutoFit/>
          </a:bodyPr>
          <a:lstStyle/>
          <a:p>
            <a:r>
              <a:rPr lang="en-US" sz="2000" b="1" dirty="0">
                <a:latin typeface="Eras Medium ITC" panose="020B0602030504020804" pitchFamily="34" charset="0"/>
              </a:rPr>
              <a:t>Future Scope of Cancer Detection Using Machine Learning by Naive Bayes</a:t>
            </a:r>
          </a:p>
          <a:p>
            <a:endParaRPr lang="en-IN" sz="2000" dirty="0">
              <a:latin typeface="Eras Medium ITC" panose="020B0602030504020804" pitchFamily="34" charset="0"/>
            </a:endParaRPr>
          </a:p>
        </p:txBody>
      </p:sp>
      <p:sp>
        <p:nvSpPr>
          <p:cNvPr id="20" name="TextBox 19"/>
          <p:cNvSpPr txBox="1"/>
          <p:nvPr/>
        </p:nvSpPr>
        <p:spPr>
          <a:xfrm>
            <a:off x="5122333" y="5894725"/>
            <a:ext cx="3645073" cy="769441"/>
          </a:xfrm>
          <a:prstGeom prst="rect">
            <a:avLst/>
          </a:prstGeom>
          <a:noFill/>
        </p:spPr>
        <p:txBody>
          <a:bodyPr wrap="square" rtlCol="0">
            <a:spAutoFit/>
          </a:bodyPr>
          <a:lstStyle/>
          <a:p>
            <a:r>
              <a:rPr lang="en-US" sz="2200" b="1" dirty="0">
                <a:latin typeface="Eras Medium ITC" panose="020B0602030504020804" pitchFamily="34" charset="0"/>
              </a:rPr>
              <a:t>Conclusion</a:t>
            </a:r>
          </a:p>
          <a:p>
            <a:endParaRPr lang="en-IN" sz="2200" b="1" dirty="0">
              <a:latin typeface="Eras Medium ITC" panose="020B0602030504020804" pitchFamily="34" charset="0"/>
            </a:endParaRPr>
          </a:p>
        </p:txBody>
      </p:sp>
    </p:spTree>
    <p:extLst>
      <p:ext uri="{BB962C8B-B14F-4D97-AF65-F5344CB8AC3E}">
        <p14:creationId xmlns:p14="http://schemas.microsoft.com/office/powerpoint/2010/main" val="3401865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7694"/>
            <a:ext cx="12192000" cy="6858000"/>
          </a:xfrm>
          <a:prstGeom prst="rect">
            <a:avLst/>
          </a:prstGeom>
          <a:blipFill>
            <a:blip r:embed="rId2">
              <a:extLst>
                <a:ext uri="{BEBA8EAE-BF5A-486C-A8C5-ECC9F3942E4B}">
                  <a14:imgProps xmlns:a14="http://schemas.microsoft.com/office/drawing/2010/main">
                    <a14:imgLayer r:embed="rId3">
                      <a14:imgEffect>
                        <a14:brightnessContrast bright="-29000"/>
                      </a14:imgEffect>
                    </a14:imgLayer>
                  </a14:imgProps>
                </a:ext>
              </a:extLst>
            </a:blip>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764088" y="1443410"/>
            <a:ext cx="3933172" cy="11273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p:cNvSpPr/>
          <p:nvPr/>
        </p:nvSpPr>
        <p:spPr>
          <a:xfrm>
            <a:off x="5232400" y="333137"/>
            <a:ext cx="6096000" cy="6524863"/>
          </a:xfrm>
          <a:prstGeom prst="rect">
            <a:avLst/>
          </a:prstGeom>
        </p:spPr>
        <p:txBody>
          <a:bodyPr>
            <a:spAutoFit/>
          </a:bodyPr>
          <a:lstStyle/>
          <a:p>
            <a:pPr marL="342900" indent="-342900">
              <a:buFont typeface="Courier New" panose="02070309020205020404" pitchFamily="49" charset="0"/>
              <a:buChar char="o"/>
            </a:pPr>
            <a:r>
              <a:rPr lang="en-US" sz="2200" b="1" dirty="0">
                <a:solidFill>
                  <a:schemeClr val="bg1"/>
                </a:solidFill>
                <a:latin typeface="Eras Medium ITC" panose="020B0602030504020804" pitchFamily="34" charset="0"/>
              </a:rPr>
              <a:t>According to the Centers for Disease Control and Prevention (CDC)Trusted Source, breast cancer is the most common cancer in women. Breast cancer survival rates vary widely supported by many factors.</a:t>
            </a:r>
          </a:p>
          <a:p>
            <a:pPr marL="342900" indent="-342900">
              <a:buFont typeface="Courier New" panose="02070309020205020404" pitchFamily="49" charset="0"/>
              <a:buChar char="o"/>
            </a:pPr>
            <a:endParaRPr lang="en-US" sz="2200" b="1" dirty="0">
              <a:solidFill>
                <a:schemeClr val="bg1"/>
              </a:solidFill>
              <a:latin typeface="Eras Medium ITC" panose="020B0602030504020804" pitchFamily="34" charset="0"/>
            </a:endParaRPr>
          </a:p>
          <a:p>
            <a:pPr marL="342900" indent="-342900">
              <a:buFont typeface="Courier New" panose="02070309020205020404" pitchFamily="49" charset="0"/>
              <a:buChar char="o"/>
            </a:pPr>
            <a:r>
              <a:rPr lang="en-US" sz="2200" b="1" dirty="0">
                <a:solidFill>
                  <a:schemeClr val="bg1"/>
                </a:solidFill>
                <a:latin typeface="Eras Medium ITC" panose="020B0602030504020804" pitchFamily="34" charset="0"/>
              </a:rPr>
              <a:t> Two of the most important factors are the type of cancer women have and the stage of cancer at the time they receive a diagnosis. Breast cancer is cancer that develops in breast cells. </a:t>
            </a:r>
          </a:p>
          <a:p>
            <a:pPr marL="342900" indent="-342900">
              <a:buFont typeface="Courier New" panose="02070309020205020404" pitchFamily="49" charset="0"/>
              <a:buChar char="o"/>
            </a:pPr>
            <a:endParaRPr lang="en-US" sz="2200" b="1" dirty="0">
              <a:solidFill>
                <a:schemeClr val="bg1"/>
              </a:solidFill>
              <a:latin typeface="Eras Medium ITC" panose="020B0602030504020804" pitchFamily="34" charset="0"/>
            </a:endParaRPr>
          </a:p>
          <a:p>
            <a:pPr marL="342900" indent="-342900">
              <a:buFont typeface="Courier New" panose="02070309020205020404" pitchFamily="49" charset="0"/>
              <a:buChar char="o"/>
            </a:pPr>
            <a:r>
              <a:rPr lang="en-US" sz="2200" b="1" dirty="0">
                <a:solidFill>
                  <a:schemeClr val="bg1"/>
                </a:solidFill>
                <a:latin typeface="Eras Medium ITC" panose="020B0602030504020804" pitchFamily="34" charset="0"/>
              </a:rPr>
              <a:t>Typically, the cancer forms in either the lobules or the ducts of the breast. Cancer also can occur within the adipose tissue or the fibrous connective tissue within your breast. The uncontrolled cancer cells often invade other healthy breast tissue and may visit the lymph nodes under the arms. </a:t>
            </a:r>
            <a:endParaRPr lang="en-IN" sz="2200" b="1" dirty="0">
              <a:solidFill>
                <a:schemeClr val="bg1"/>
              </a:solidFill>
              <a:latin typeface="Eras Medium ITC" panose="020B0602030504020804" pitchFamily="34" charset="0"/>
            </a:endParaRPr>
          </a:p>
        </p:txBody>
      </p:sp>
      <p:sp>
        <p:nvSpPr>
          <p:cNvPr id="4" name="TextBox 3"/>
          <p:cNvSpPr txBox="1"/>
          <p:nvPr/>
        </p:nvSpPr>
        <p:spPr>
          <a:xfrm>
            <a:off x="764088" y="1614666"/>
            <a:ext cx="4321479" cy="784830"/>
          </a:xfrm>
          <a:prstGeom prst="rect">
            <a:avLst/>
          </a:prstGeom>
          <a:noFill/>
        </p:spPr>
        <p:txBody>
          <a:bodyPr wrap="square" rtlCol="0">
            <a:spAutoFit/>
          </a:bodyPr>
          <a:lstStyle/>
          <a:p>
            <a:r>
              <a:rPr lang="en-US" sz="4500" b="1" dirty="0">
                <a:solidFill>
                  <a:schemeClr val="bg1"/>
                </a:solidFill>
                <a:latin typeface="Algerian" panose="04020705040A02060702" pitchFamily="82" charset="0"/>
              </a:rPr>
              <a:t>INTRODUCTION</a:t>
            </a:r>
            <a:endParaRPr lang="en-IN" sz="4500" b="1" dirty="0">
              <a:solidFill>
                <a:schemeClr val="bg1"/>
              </a:solidFill>
              <a:latin typeface="Algerian" panose="04020705040A02060702" pitchFamily="82" charset="0"/>
            </a:endParaRPr>
          </a:p>
        </p:txBody>
      </p:sp>
    </p:spTree>
    <p:extLst>
      <p:ext uri="{BB962C8B-B14F-4D97-AF65-F5344CB8AC3E}">
        <p14:creationId xmlns:p14="http://schemas.microsoft.com/office/powerpoint/2010/main" val="3533646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bright="-30000" contrast="22000"/>
                    </a14:imgEffect>
                  </a14:imgLayer>
                </a14:imgProps>
              </a:ext>
            </a:extLst>
          </a:blip>
          <a:stretch>
            <a:fillRect/>
          </a:stretch>
        </p:blipFill>
        <p:spPr>
          <a:xfrm>
            <a:off x="0" y="0"/>
            <a:ext cx="12192000" cy="6858000"/>
          </a:xfrm>
          <a:prstGeom prst="rect">
            <a:avLst/>
          </a:prstGeom>
        </p:spPr>
      </p:pic>
      <p:sp>
        <p:nvSpPr>
          <p:cNvPr id="6" name="AutoShape 2" descr="Cancer - Types, Cause, Symptoms, Treatment - Mobile Physi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Rectangle 7"/>
          <p:cNvSpPr/>
          <p:nvPr/>
        </p:nvSpPr>
        <p:spPr>
          <a:xfrm>
            <a:off x="851770" y="1490597"/>
            <a:ext cx="3782860" cy="11649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460374" y="539125"/>
            <a:ext cx="7255659" cy="5940088"/>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solidFill>
                  <a:schemeClr val="bg1"/>
                </a:solidFill>
                <a:latin typeface="Eras Medium ITC" panose="020B0602030504020804" pitchFamily="34" charset="0"/>
              </a:rPr>
              <a:t>Doctors say that breast cancer happened due to abnormal growth of cells in the breast and these cells spread in size like Meta Size from breast to lymph nodes or the other parts of the body also.</a:t>
            </a:r>
          </a:p>
          <a:p>
            <a:pPr marL="285750" indent="-285750">
              <a:buFont typeface="Wingdings" panose="05000000000000000000" pitchFamily="2" charset="2"/>
              <a:buChar char="Ø"/>
            </a:pPr>
            <a:r>
              <a:rPr lang="en-US" sz="2000" b="1" dirty="0">
                <a:solidFill>
                  <a:schemeClr val="bg1"/>
                </a:solidFill>
                <a:latin typeface="Eras Medium ITC" panose="020B0602030504020804" pitchFamily="34" charset="0"/>
              </a:rPr>
              <a:t>Hence it is necessary to detect and stop the growth of these unwanted cells as early as possible to avoid the next phase consequences. </a:t>
            </a:r>
          </a:p>
          <a:p>
            <a:pPr marL="285750" indent="-285750">
              <a:buFont typeface="Wingdings" panose="05000000000000000000" pitchFamily="2" charset="2"/>
              <a:buChar char="Ø"/>
            </a:pPr>
            <a:r>
              <a:rPr lang="en-US" sz="2000" b="1" dirty="0">
                <a:solidFill>
                  <a:schemeClr val="bg1"/>
                </a:solidFill>
                <a:latin typeface="Eras Medium ITC" panose="020B0602030504020804" pitchFamily="34" charset="0"/>
              </a:rPr>
              <a:t>If a tumor is diagnosed then the first step taken by the doctor is, they check whether the tumor is Benign or Malignant. Because the treatment and prevention methods of both the tumors are different. </a:t>
            </a:r>
          </a:p>
          <a:p>
            <a:pPr marL="285750" indent="-285750">
              <a:buFont typeface="Wingdings" panose="05000000000000000000" pitchFamily="2" charset="2"/>
              <a:buChar char="Ø"/>
            </a:pPr>
            <a:r>
              <a:rPr lang="en-US" sz="2000" b="1" dirty="0">
                <a:solidFill>
                  <a:schemeClr val="bg1"/>
                </a:solidFill>
                <a:latin typeface="Eras Medium ITC" panose="020B0602030504020804" pitchFamily="34" charset="0"/>
              </a:rPr>
              <a:t>Benign cells are neither cancerous and nor spread but Malignant cells are cancerous and can spread to other parts of bodies.</a:t>
            </a:r>
          </a:p>
          <a:p>
            <a:pPr marL="285750" indent="-285750">
              <a:buFont typeface="Wingdings" panose="05000000000000000000" pitchFamily="2" charset="2"/>
              <a:buChar char="Ø"/>
            </a:pPr>
            <a:r>
              <a:rPr lang="en-US" sz="2000" b="1" dirty="0">
                <a:solidFill>
                  <a:schemeClr val="bg1"/>
                </a:solidFill>
                <a:latin typeface="Eras Medium ITC" panose="020B0602030504020804" pitchFamily="34" charset="0"/>
              </a:rPr>
              <a:t>The problem with this disease is, there is no such proper diagnostic machine is present to detect cancer in the early phase so the person can start the treatment as early as possible and try to stop the growth of unwanted cells or tumors. </a:t>
            </a:r>
            <a:endParaRPr lang="en-IN" sz="2000" b="1" dirty="0">
              <a:solidFill>
                <a:schemeClr val="bg1"/>
              </a:solidFill>
              <a:latin typeface="Eras Medium ITC" panose="020B0602030504020804" pitchFamily="34" charset="0"/>
            </a:endParaRPr>
          </a:p>
        </p:txBody>
      </p:sp>
    </p:spTree>
    <p:extLst>
      <p:ext uri="{BB962C8B-B14F-4D97-AF65-F5344CB8AC3E}">
        <p14:creationId xmlns:p14="http://schemas.microsoft.com/office/powerpoint/2010/main" val="2180576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2709"/>
            <a:ext cx="12192000" cy="6858000"/>
          </a:xfrm>
          <a:prstGeom prst="rect">
            <a:avLst/>
          </a:prstGeom>
          <a:blipFill>
            <a:blip r:embed="rId2"/>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876822" y="488515"/>
            <a:ext cx="10434181" cy="113986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137786" y="194576"/>
            <a:ext cx="6801633" cy="6863417"/>
          </a:xfrm>
          <a:prstGeom prst="rect">
            <a:avLst/>
          </a:prstGeom>
          <a:noFill/>
        </p:spPr>
        <p:txBody>
          <a:bodyPr wrap="square" rtlCol="0">
            <a:spAutoFit/>
          </a:bodyPr>
          <a:lstStyle/>
          <a:p>
            <a:r>
              <a:rPr lang="en-US" sz="2200" b="1" dirty="0">
                <a:solidFill>
                  <a:schemeClr val="bg1"/>
                </a:solidFill>
              </a:rPr>
              <a:t>Introduction to Cancer Detection Using Machine Learning by Naive Bayes</a:t>
            </a:r>
          </a:p>
          <a:p>
            <a:endParaRPr lang="en-US" sz="2200" b="1" dirty="0">
              <a:solidFill>
                <a:schemeClr val="bg1"/>
              </a:solidFill>
            </a:endParaRPr>
          </a:p>
          <a:p>
            <a:pPr marL="342900" indent="-342900">
              <a:buFont typeface="Wingdings" panose="05000000000000000000" pitchFamily="2" charset="2"/>
              <a:buChar char="§"/>
            </a:pPr>
            <a:r>
              <a:rPr lang="en-US" sz="2200" dirty="0">
                <a:solidFill>
                  <a:schemeClr val="bg1"/>
                </a:solidFill>
              </a:rPr>
              <a:t>Cancer is one of the leading causes of death worldwide. Early detection of cancer can significantly increase the chances of successful treatment and survival. Machine learning algorithms have shown great potential in detecting cancer at an early stage. Naive Bayes is a popular machine learning algorithm that has been used for cancer detection.</a:t>
            </a:r>
          </a:p>
          <a:p>
            <a:pPr marL="342900" indent="-342900">
              <a:buFont typeface="Wingdings" panose="05000000000000000000" pitchFamily="2" charset="2"/>
              <a:buChar char="§"/>
            </a:pPr>
            <a:r>
              <a:rPr lang="en-US" sz="2200" dirty="0">
                <a:solidFill>
                  <a:schemeClr val="bg1"/>
                </a:solidFill>
              </a:rPr>
              <a:t>Naive Bayes is a probabilistic algorithm that uses Bayes' theorem to calculate the probability of a given event based on prior knowledge. In the context of cancer detection, Naive Bayes can be used to predict the likelihood of a patient having cancer based on various factors such as age, gender, family history, and other medical conditions.</a:t>
            </a:r>
          </a:p>
          <a:p>
            <a:endParaRPr lang="en-IN" sz="2200" dirty="0">
              <a:solidFill>
                <a:schemeClr val="bg1"/>
              </a:solidFill>
            </a:endParaRPr>
          </a:p>
        </p:txBody>
      </p:sp>
    </p:spTree>
    <p:extLst>
      <p:ext uri="{BB962C8B-B14F-4D97-AF65-F5344CB8AC3E}">
        <p14:creationId xmlns:p14="http://schemas.microsoft.com/office/powerpoint/2010/main" val="3405996777"/>
      </p:ext>
    </p:extLst>
  </p:cSld>
  <p:clrMapOvr>
    <a:masterClrMapping/>
  </p:clrMapOvr>
</p:sld>
</file>

<file path=ppt/theme/theme1.xml><?xml version="1.0" encoding="utf-8"?>
<a:theme xmlns:a="http://schemas.openxmlformats.org/drawingml/2006/main" name="Face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182</TotalTime>
  <Words>1315</Words>
  <Application>Microsoft Office PowerPoint</Application>
  <PresentationFormat>Widescreen</PresentationFormat>
  <Paragraphs>75</Paragraphs>
  <Slides>18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Algerian</vt:lpstr>
      <vt:lpstr>Arial</vt:lpstr>
      <vt:lpstr>Bauhaus 93</vt:lpstr>
      <vt:lpstr>Calisto MT</vt:lpstr>
      <vt:lpstr>Colonna MT</vt:lpstr>
      <vt:lpstr>Courier New</vt:lpstr>
      <vt:lpstr>Eras Medium ITC</vt:lpstr>
      <vt:lpstr>Trebuchet MS</vt:lpstr>
      <vt:lpstr>Wingdings</vt:lpstr>
      <vt:lpstr>Wingdings 3</vt:lpstr>
      <vt:lpstr>Facet</vt:lpstr>
      <vt:lpstr>MINOR PROJECT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PraDeeP シ7</cp:lastModifiedBy>
  <cp:revision>17</cp:revision>
  <dcterms:created xsi:type="dcterms:W3CDTF">2023-04-20T03:21:02Z</dcterms:created>
  <dcterms:modified xsi:type="dcterms:W3CDTF">2023-04-20T07:46:26Z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2023-04-20T06:47:56Z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27cad2dd-dd35-4251-ab6d-a6d06eddb163</vt:lpwstr>
  </property>
  <property fmtid="{D5CDD505-2E9C-101B-9397-08002B2CF9AE}" pid="7" name="MSIP_Label_defa4170-0d19-0005-0004-bc88714345d2_ActionId">
    <vt:lpwstr>06356d28-852b-4f0f-9142-4ff4973795fe</vt:lpwstr>
  </property>
  <property fmtid="{D5CDD505-2E9C-101B-9397-08002B2CF9AE}" pid="8" name="MSIP_Label_defa4170-0d19-0005-0004-bc88714345d2_ContentBits">
    <vt:lpwstr>0</vt:lpwstr>
  </property>
</Properties>
</file>